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 Slab"/>
      <p:regular r:id="rId19"/>
      <p:bold r:id="rId20"/>
    </p:embeddedFont>
    <p:embeddedFont>
      <p:font typeface="Robo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Slab-bold.fntdata"/><Relationship Id="rId11" Type="http://schemas.openxmlformats.org/officeDocument/2006/relationships/slide" Target="slides/slide6.xml"/><Relationship Id="rId22" Type="http://schemas.openxmlformats.org/officeDocument/2006/relationships/font" Target="fonts/Roboto-bold.fntdata"/><Relationship Id="rId10" Type="http://schemas.openxmlformats.org/officeDocument/2006/relationships/slide" Target="slides/slide5.xml"/><Relationship Id="rId21" Type="http://schemas.openxmlformats.org/officeDocument/2006/relationships/font" Target="fonts/Roboto-regular.fntdata"/><Relationship Id="rId13" Type="http://schemas.openxmlformats.org/officeDocument/2006/relationships/slide" Target="slides/slide8.xml"/><Relationship Id="rId24" Type="http://schemas.openxmlformats.org/officeDocument/2006/relationships/font" Target="fonts/Roboto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Slab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quariumbreeder.com/crab-internal-anatomy/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4ed8e78e26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4ed8e78e26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4ed8e78e26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4ed8e78e26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4ed8e78e26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4ed8e78e26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ImageJ # and area of plastic particles -&gt; assume spherical particles, calculate volume -&gt; use known density to calculate mass of plastic in each crab -&gt; divide by total mass of crab to get standardized values for plastic retention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https://aquariumbreeder.com/crab-internal-anatomy/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4ed8e78e26_6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4ed8e78e26_6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4ed8e78e2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4ed8e78e2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4e3771a45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4e3771a45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4e3771a45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4e3771a45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4ed8e78e26_4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4ed8e78e26_4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4ed8e78e26_6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4ed8e78e26_6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Added this slide on Zach’s </a:t>
            </a:r>
            <a:r>
              <a:rPr lang="en"/>
              <a:t>recommendation</a:t>
            </a:r>
            <a:r>
              <a:rPr lang="en"/>
              <a:t>!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4ed8e78e26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4ed8e78e26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5e3019f038310aa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5e3019f038310aa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5e3019f038310aa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5e3019f038310aa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94677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Proposal Defense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</a:rPr>
              <a:t>Ingestion of Common Microplastics by </a:t>
            </a:r>
            <a:r>
              <a:rPr i="1" lang="en" sz="2000">
                <a:solidFill>
                  <a:schemeClr val="dk1"/>
                </a:solidFill>
              </a:rPr>
              <a:t>Hemigrapsus oregonensis</a:t>
            </a:r>
            <a:r>
              <a:rPr lang="en" sz="2000">
                <a:solidFill>
                  <a:schemeClr val="dk1"/>
                </a:solidFill>
              </a:rPr>
              <a:t> in a Combined Diet versus Isolated Particles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4572000" y="108402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Parameters measured: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 u="sng"/>
              <a:t>Respirometry with Resazurin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Microplastic particles counted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Glucose (TBD)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BCA </a:t>
            </a:r>
            <a:r>
              <a:rPr lang="en"/>
              <a:t>protein (TBD)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387900" y="126002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Jarred crabs in two groups, maintained in identical conditions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MPs in alone group “scented” with fish material before feeding</a:t>
            </a:r>
            <a:endParaRPr/>
          </a:p>
        </p:txBody>
      </p:sp>
      <p:sp>
        <p:nvSpPr>
          <p:cNvPr id="129" name="Google Shape;129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Design </a:t>
            </a:r>
            <a:endParaRPr/>
          </a:p>
        </p:txBody>
      </p:sp>
      <p:grpSp>
        <p:nvGrpSpPr>
          <p:cNvPr id="130" name="Google Shape;130;p22"/>
          <p:cNvGrpSpPr/>
          <p:nvPr/>
        </p:nvGrpSpPr>
        <p:grpSpPr>
          <a:xfrm>
            <a:off x="406350" y="3062950"/>
            <a:ext cx="8331300" cy="2036150"/>
            <a:chOff x="406350" y="2974950"/>
            <a:chExt cx="8331300" cy="2036150"/>
          </a:xfrm>
        </p:grpSpPr>
        <p:sp>
          <p:nvSpPr>
            <p:cNvPr id="131" name="Google Shape;131;p22"/>
            <p:cNvSpPr/>
            <p:nvPr/>
          </p:nvSpPr>
          <p:spPr>
            <a:xfrm>
              <a:off x="406350" y="2974950"/>
              <a:ext cx="8331300" cy="1648800"/>
            </a:xfrm>
            <a:prstGeom prst="rect">
              <a:avLst/>
            </a:prstGeom>
            <a:solidFill>
              <a:srgbClr val="6D9EEB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2"/>
            <p:cNvSpPr/>
            <p:nvPr/>
          </p:nvSpPr>
          <p:spPr>
            <a:xfrm>
              <a:off x="720050" y="3043400"/>
              <a:ext cx="3727500" cy="1506000"/>
            </a:xfrm>
            <a:prstGeom prst="rect">
              <a:avLst/>
            </a:prstGeom>
            <a:solidFill>
              <a:srgbClr val="A4C2F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2"/>
            <p:cNvSpPr/>
            <p:nvPr/>
          </p:nvSpPr>
          <p:spPr>
            <a:xfrm>
              <a:off x="4696450" y="3043400"/>
              <a:ext cx="3727500" cy="1506000"/>
            </a:xfrm>
            <a:prstGeom prst="rect">
              <a:avLst/>
            </a:prstGeom>
            <a:solidFill>
              <a:srgbClr val="A4C2F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4" name="Google Shape;134;p22"/>
            <p:cNvGrpSpPr/>
            <p:nvPr/>
          </p:nvGrpSpPr>
          <p:grpSpPr>
            <a:xfrm>
              <a:off x="1024450" y="3211728"/>
              <a:ext cx="7095100" cy="1169350"/>
              <a:chOff x="1024450" y="3211728"/>
              <a:chExt cx="7095100" cy="1169350"/>
            </a:xfrm>
          </p:grpSpPr>
          <p:sp>
            <p:nvSpPr>
              <p:cNvPr id="135" name="Google Shape;135;p22"/>
              <p:cNvSpPr/>
              <p:nvPr/>
            </p:nvSpPr>
            <p:spPr>
              <a:xfrm>
                <a:off x="1024450" y="3211728"/>
                <a:ext cx="508500" cy="870275"/>
              </a:xfrm>
              <a:prstGeom prst="flowChartMagneticDisk">
                <a:avLst/>
              </a:prstGeom>
              <a:solidFill>
                <a:srgbClr val="C9DAF8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36" name="Google Shape;136;p22" title="Crab_Silhouette_PNG_Clip_Art_Image-1989333261.png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1024450" y="3567166"/>
                <a:ext cx="508498" cy="42681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37" name="Google Shape;137;p22"/>
              <p:cNvSpPr/>
              <p:nvPr/>
            </p:nvSpPr>
            <p:spPr>
              <a:xfrm>
                <a:off x="1636450" y="3211728"/>
                <a:ext cx="508500" cy="870275"/>
              </a:xfrm>
              <a:prstGeom prst="flowChartMagneticDisk">
                <a:avLst/>
              </a:prstGeom>
              <a:solidFill>
                <a:srgbClr val="C9DAF8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38" name="Google Shape;138;p22" title="Crab_Silhouette_PNG_Clip_Art_Image-1989333261.png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1636450" y="3567166"/>
                <a:ext cx="508498" cy="42681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39" name="Google Shape;139;p22"/>
              <p:cNvSpPr/>
              <p:nvPr/>
            </p:nvSpPr>
            <p:spPr>
              <a:xfrm>
                <a:off x="2248450" y="3211728"/>
                <a:ext cx="508500" cy="870275"/>
              </a:xfrm>
              <a:prstGeom prst="flowChartMagneticDisk">
                <a:avLst/>
              </a:prstGeom>
              <a:solidFill>
                <a:srgbClr val="C9DAF8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40" name="Google Shape;140;p22" title="Crab_Silhouette_PNG_Clip_Art_Image-1989333261.png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248450" y="3567166"/>
                <a:ext cx="508498" cy="42681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41" name="Google Shape;141;p22"/>
              <p:cNvSpPr/>
              <p:nvPr/>
            </p:nvSpPr>
            <p:spPr>
              <a:xfrm>
                <a:off x="2860450" y="3211728"/>
                <a:ext cx="508500" cy="870275"/>
              </a:xfrm>
              <a:prstGeom prst="flowChartMagneticDisk">
                <a:avLst/>
              </a:prstGeom>
              <a:solidFill>
                <a:srgbClr val="C9DAF8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42" name="Google Shape;142;p22" title="Crab_Silhouette_PNG_Clip_Art_Image-1989333261.png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860450" y="3567166"/>
                <a:ext cx="508498" cy="42681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43" name="Google Shape;143;p22"/>
              <p:cNvSpPr/>
              <p:nvPr/>
            </p:nvSpPr>
            <p:spPr>
              <a:xfrm>
                <a:off x="3472450" y="3211728"/>
                <a:ext cx="508500" cy="870275"/>
              </a:xfrm>
              <a:prstGeom prst="flowChartMagneticDisk">
                <a:avLst/>
              </a:prstGeom>
              <a:solidFill>
                <a:srgbClr val="C9DAF8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44" name="Google Shape;144;p22" title="Crab_Silhouette_PNG_Clip_Art_Image-1989333261.png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3472450" y="3567166"/>
                <a:ext cx="508498" cy="42681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45" name="Google Shape;145;p22"/>
              <p:cNvSpPr/>
              <p:nvPr/>
            </p:nvSpPr>
            <p:spPr>
              <a:xfrm>
                <a:off x="1186650" y="3510803"/>
                <a:ext cx="508500" cy="870275"/>
              </a:xfrm>
              <a:prstGeom prst="flowChartMagneticDisk">
                <a:avLst/>
              </a:prstGeom>
              <a:solidFill>
                <a:srgbClr val="C9DAF8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46" name="Google Shape;146;p22" title="Crab_Silhouette_PNG_Clip_Art_Image-1989333261.png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1186650" y="3866241"/>
                <a:ext cx="508498" cy="42681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47" name="Google Shape;147;p22"/>
              <p:cNvSpPr/>
              <p:nvPr/>
            </p:nvSpPr>
            <p:spPr>
              <a:xfrm>
                <a:off x="1798650" y="3510803"/>
                <a:ext cx="508500" cy="870275"/>
              </a:xfrm>
              <a:prstGeom prst="flowChartMagneticDisk">
                <a:avLst/>
              </a:prstGeom>
              <a:solidFill>
                <a:srgbClr val="C9DAF8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48" name="Google Shape;148;p22" title="Crab_Silhouette_PNG_Clip_Art_Image-1989333261.png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1798650" y="3866241"/>
                <a:ext cx="508498" cy="42681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49" name="Google Shape;149;p22"/>
              <p:cNvSpPr/>
              <p:nvPr/>
            </p:nvSpPr>
            <p:spPr>
              <a:xfrm>
                <a:off x="2410650" y="3510803"/>
                <a:ext cx="508500" cy="870275"/>
              </a:xfrm>
              <a:prstGeom prst="flowChartMagneticDisk">
                <a:avLst/>
              </a:prstGeom>
              <a:solidFill>
                <a:srgbClr val="C9DAF8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50" name="Google Shape;150;p22" title="Crab_Silhouette_PNG_Clip_Art_Image-1989333261.png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410650" y="3866241"/>
                <a:ext cx="508498" cy="42681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1" name="Google Shape;151;p22"/>
              <p:cNvSpPr/>
              <p:nvPr/>
            </p:nvSpPr>
            <p:spPr>
              <a:xfrm>
                <a:off x="3022650" y="3510803"/>
                <a:ext cx="508500" cy="870275"/>
              </a:xfrm>
              <a:prstGeom prst="flowChartMagneticDisk">
                <a:avLst/>
              </a:prstGeom>
              <a:solidFill>
                <a:srgbClr val="C9DAF8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52" name="Google Shape;152;p22" title="Crab_Silhouette_PNG_Clip_Art_Image-1989333261.png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3022650" y="3866241"/>
                <a:ext cx="508498" cy="42681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3" name="Google Shape;153;p22"/>
              <p:cNvSpPr/>
              <p:nvPr/>
            </p:nvSpPr>
            <p:spPr>
              <a:xfrm>
                <a:off x="3634650" y="3510803"/>
                <a:ext cx="508500" cy="870275"/>
              </a:xfrm>
              <a:prstGeom prst="flowChartMagneticDisk">
                <a:avLst/>
              </a:prstGeom>
              <a:solidFill>
                <a:srgbClr val="C9DAF8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54" name="Google Shape;154;p22" title="Crab_Silhouette_PNG_Clip_Art_Image-1989333261.png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3634650" y="3866241"/>
                <a:ext cx="508498" cy="42681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5" name="Google Shape;155;p22"/>
              <p:cNvSpPr/>
              <p:nvPr/>
            </p:nvSpPr>
            <p:spPr>
              <a:xfrm>
                <a:off x="5000850" y="3211728"/>
                <a:ext cx="508500" cy="870275"/>
              </a:xfrm>
              <a:prstGeom prst="flowChartMagneticDisk">
                <a:avLst/>
              </a:prstGeom>
              <a:solidFill>
                <a:srgbClr val="C9DAF8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56" name="Google Shape;156;p22" title="Crab_Silhouette_PNG_Clip_Art_Image-1989333261.png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5000850" y="3567166"/>
                <a:ext cx="508498" cy="42681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7" name="Google Shape;157;p22"/>
              <p:cNvSpPr/>
              <p:nvPr/>
            </p:nvSpPr>
            <p:spPr>
              <a:xfrm>
                <a:off x="5612850" y="3211728"/>
                <a:ext cx="508500" cy="870275"/>
              </a:xfrm>
              <a:prstGeom prst="flowChartMagneticDisk">
                <a:avLst/>
              </a:prstGeom>
              <a:solidFill>
                <a:srgbClr val="C9DAF8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58" name="Google Shape;158;p22" title="Crab_Silhouette_PNG_Clip_Art_Image-1989333261.png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5612850" y="3567166"/>
                <a:ext cx="508498" cy="42681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9" name="Google Shape;159;p22"/>
              <p:cNvSpPr/>
              <p:nvPr/>
            </p:nvSpPr>
            <p:spPr>
              <a:xfrm>
                <a:off x="6224850" y="3211728"/>
                <a:ext cx="508500" cy="870275"/>
              </a:xfrm>
              <a:prstGeom prst="flowChartMagneticDisk">
                <a:avLst/>
              </a:prstGeom>
              <a:solidFill>
                <a:srgbClr val="C9DAF8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60" name="Google Shape;160;p22" title="Crab_Silhouette_PNG_Clip_Art_Image-1989333261.png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6224850" y="3567166"/>
                <a:ext cx="508498" cy="42681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1" name="Google Shape;161;p22"/>
              <p:cNvSpPr/>
              <p:nvPr/>
            </p:nvSpPr>
            <p:spPr>
              <a:xfrm>
                <a:off x="6836850" y="3211728"/>
                <a:ext cx="508500" cy="870275"/>
              </a:xfrm>
              <a:prstGeom prst="flowChartMagneticDisk">
                <a:avLst/>
              </a:prstGeom>
              <a:solidFill>
                <a:srgbClr val="C9DAF8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62" name="Google Shape;162;p22" title="Crab_Silhouette_PNG_Clip_Art_Image-1989333261.png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6836850" y="3567166"/>
                <a:ext cx="508498" cy="42681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3" name="Google Shape;163;p22"/>
              <p:cNvSpPr/>
              <p:nvPr/>
            </p:nvSpPr>
            <p:spPr>
              <a:xfrm>
                <a:off x="7448850" y="3211728"/>
                <a:ext cx="508500" cy="870275"/>
              </a:xfrm>
              <a:prstGeom prst="flowChartMagneticDisk">
                <a:avLst/>
              </a:prstGeom>
              <a:solidFill>
                <a:srgbClr val="C9DAF8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64" name="Google Shape;164;p22" title="Crab_Silhouette_PNG_Clip_Art_Image-1989333261.png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7448850" y="3567166"/>
                <a:ext cx="508498" cy="42681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5" name="Google Shape;165;p22"/>
              <p:cNvSpPr/>
              <p:nvPr/>
            </p:nvSpPr>
            <p:spPr>
              <a:xfrm>
                <a:off x="5163050" y="3510803"/>
                <a:ext cx="508500" cy="870275"/>
              </a:xfrm>
              <a:prstGeom prst="flowChartMagneticDisk">
                <a:avLst/>
              </a:prstGeom>
              <a:solidFill>
                <a:srgbClr val="C9DAF8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66" name="Google Shape;166;p22" title="Crab_Silhouette_PNG_Clip_Art_Image-1989333261.png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5163050" y="3866241"/>
                <a:ext cx="508498" cy="42681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7" name="Google Shape;167;p22"/>
              <p:cNvSpPr/>
              <p:nvPr/>
            </p:nvSpPr>
            <p:spPr>
              <a:xfrm>
                <a:off x="5775050" y="3510803"/>
                <a:ext cx="508500" cy="870275"/>
              </a:xfrm>
              <a:prstGeom prst="flowChartMagneticDisk">
                <a:avLst/>
              </a:prstGeom>
              <a:solidFill>
                <a:srgbClr val="C9DAF8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68" name="Google Shape;168;p22" title="Crab_Silhouette_PNG_Clip_Art_Image-1989333261.png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5775050" y="3866241"/>
                <a:ext cx="508498" cy="42681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9" name="Google Shape;169;p22"/>
              <p:cNvSpPr/>
              <p:nvPr/>
            </p:nvSpPr>
            <p:spPr>
              <a:xfrm>
                <a:off x="6387050" y="3510803"/>
                <a:ext cx="508500" cy="870275"/>
              </a:xfrm>
              <a:prstGeom prst="flowChartMagneticDisk">
                <a:avLst/>
              </a:prstGeom>
              <a:solidFill>
                <a:srgbClr val="C9DAF8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70" name="Google Shape;170;p22" title="Crab_Silhouette_PNG_Clip_Art_Image-1989333261.png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6387050" y="3866241"/>
                <a:ext cx="508498" cy="42681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71" name="Google Shape;171;p22"/>
              <p:cNvSpPr/>
              <p:nvPr/>
            </p:nvSpPr>
            <p:spPr>
              <a:xfrm>
                <a:off x="6999050" y="3510803"/>
                <a:ext cx="508500" cy="870275"/>
              </a:xfrm>
              <a:prstGeom prst="flowChartMagneticDisk">
                <a:avLst/>
              </a:prstGeom>
              <a:solidFill>
                <a:srgbClr val="C9DAF8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72" name="Google Shape;172;p22" title="Crab_Silhouette_PNG_Clip_Art_Image-1989333261.png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6999050" y="3866241"/>
                <a:ext cx="508498" cy="42681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73" name="Google Shape;173;p22"/>
              <p:cNvSpPr/>
              <p:nvPr/>
            </p:nvSpPr>
            <p:spPr>
              <a:xfrm>
                <a:off x="7611050" y="3510803"/>
                <a:ext cx="508500" cy="870275"/>
              </a:xfrm>
              <a:prstGeom prst="flowChartMagneticDisk">
                <a:avLst/>
              </a:prstGeom>
              <a:solidFill>
                <a:srgbClr val="C9DAF8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74" name="Google Shape;174;p22" title="Crab_Silhouette_PNG_Clip_Art_Image-1989333261.png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7611050" y="3866241"/>
                <a:ext cx="508498" cy="42681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75" name="Google Shape;175;p22"/>
            <p:cNvSpPr txBox="1"/>
            <p:nvPr/>
          </p:nvSpPr>
          <p:spPr>
            <a:xfrm>
              <a:off x="720050" y="4549400"/>
              <a:ext cx="37275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D9EAD3"/>
                  </a:solidFill>
                  <a:latin typeface="Verdana"/>
                  <a:ea typeface="Verdana"/>
                  <a:cs typeface="Verdana"/>
                  <a:sym typeface="Verdana"/>
                </a:rPr>
                <a:t>Group #1 - MPs &amp; food</a:t>
              </a:r>
              <a:endParaRPr sz="1800">
                <a:solidFill>
                  <a:srgbClr val="D9EAD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176" name="Google Shape;176;p22"/>
            <p:cNvSpPr txBox="1"/>
            <p:nvPr/>
          </p:nvSpPr>
          <p:spPr>
            <a:xfrm>
              <a:off x="4696450" y="4549400"/>
              <a:ext cx="37275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D9EAD3"/>
                  </a:solidFill>
                  <a:latin typeface="Verdana"/>
                  <a:ea typeface="Verdana"/>
                  <a:cs typeface="Verdana"/>
                  <a:sym typeface="Verdana"/>
                </a:rPr>
                <a:t>Group #2 - MPs alone</a:t>
              </a:r>
              <a:endParaRPr sz="1800">
                <a:solidFill>
                  <a:srgbClr val="D9EAD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177" name="Google Shape;177;p22"/>
            <p:cNvSpPr txBox="1"/>
            <p:nvPr/>
          </p:nvSpPr>
          <p:spPr>
            <a:xfrm>
              <a:off x="798450" y="4285325"/>
              <a:ext cx="1612200" cy="21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n = 10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178" name="Google Shape;178;p22"/>
            <p:cNvSpPr txBox="1"/>
            <p:nvPr/>
          </p:nvSpPr>
          <p:spPr>
            <a:xfrm>
              <a:off x="4765000" y="4285325"/>
              <a:ext cx="1612200" cy="21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n = 10</a:t>
              </a:r>
              <a:endParaRPr sz="1000">
                <a:solidFill>
                  <a:schemeClr val="dk1"/>
                </a:solidFill>
              </a:endParaRPr>
            </a:p>
          </p:txBody>
        </p:sp>
      </p:grpSp>
      <p:sp>
        <p:nvSpPr>
          <p:cNvPr id="179" name="Google Shape;179;p22"/>
          <p:cNvSpPr/>
          <p:nvPr/>
        </p:nvSpPr>
        <p:spPr>
          <a:xfrm flipH="1" rot="-5400000">
            <a:off x="4122750" y="3129675"/>
            <a:ext cx="475200" cy="423300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22" title="fish-silhouette-one-color-fishing-free-svg-file-SvgHeart.Co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3856862" y="2571750"/>
            <a:ext cx="1006975" cy="100697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2"/>
          <p:cNvSpPr/>
          <p:nvPr/>
        </p:nvSpPr>
        <p:spPr>
          <a:xfrm flipH="1" rot="-5400000">
            <a:off x="8091213" y="3129675"/>
            <a:ext cx="475200" cy="423300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2" title="fish-silhouette-one-color-fishing-free-svg-file-SvgHeart.Co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825325" y="2571750"/>
            <a:ext cx="1006975" cy="100697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2"/>
          <p:cNvSpPr/>
          <p:nvPr/>
        </p:nvSpPr>
        <p:spPr>
          <a:xfrm>
            <a:off x="8007803" y="2802240"/>
            <a:ext cx="546000" cy="546000"/>
          </a:xfrm>
          <a:prstGeom prst="mathMultiply">
            <a:avLst>
              <a:gd fmla="val 14084" name="adj1"/>
            </a:avLst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Setup </a:t>
            </a:r>
            <a:endParaRPr/>
          </a:p>
        </p:txBody>
      </p:sp>
      <p:sp>
        <p:nvSpPr>
          <p:cNvPr id="189" name="Google Shape;189;p2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crabs will be held at approx. 13°C in individual jars within a larger tank (10-15 gal).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water will be kept at a salinity of 30 ppt 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Microplastic preparation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Obtain blue bottle caps (mix</a:t>
            </a:r>
            <a:r>
              <a:rPr lang="en"/>
              <a:t>ed plastic</a:t>
            </a:r>
            <a:r>
              <a:rPr lang="en"/>
              <a:t>, color: blue)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Shave plastic to MP with file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Marinate MP in mackerel juice (2hr)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Prepare feeding samples for MP group and MP + food group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Group #1: 2.5g MPs + food mixture (1% plastic, 25mg)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Group #2: 25mg MPs (marinated plastic pieces)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Dissection Process</a:t>
            </a:r>
            <a:endParaRPr/>
          </a:p>
        </p:txBody>
      </p:sp>
      <p:sp>
        <p:nvSpPr>
          <p:cNvPr id="195" name="Google Shape;195;p2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At end of experiment, all crabs weighed then dissected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Examining digestive tract, claw muscle, and gills for particles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ImageJ to count plastic particles for each area examined</a:t>
            </a:r>
            <a:endParaRPr/>
          </a:p>
        </p:txBody>
      </p:sp>
      <p:pic>
        <p:nvPicPr>
          <p:cNvPr id="196" name="Google Shape;19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2524" y="2571750"/>
            <a:ext cx="4521474" cy="256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841375"/>
            <a:ext cx="3065400" cy="228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5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- MPs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11700" y="1287225"/>
            <a:ext cx="4260300" cy="19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Microplastics (MPs) are small plastics (&lt;5mm)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UV, wave action, and wind fragment particles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Large presence in marine environment</a:t>
            </a:r>
            <a:endParaRPr/>
          </a:p>
        </p:txBody>
      </p:sp>
      <p:sp>
        <p:nvSpPr>
          <p:cNvPr id="71" name="Google Shape;71;p14"/>
          <p:cNvSpPr txBox="1"/>
          <p:nvPr/>
        </p:nvSpPr>
        <p:spPr>
          <a:xfrm>
            <a:off x="4572000" y="1152475"/>
            <a:ext cx="4260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4369500" y="2571750"/>
            <a:ext cx="4260300" cy="19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Small debris enter through oral or respiratory cavities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Induce alterations in physiology and biochemistry</a:t>
            </a:r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5475" y="3284325"/>
            <a:ext cx="2952750" cy="155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7837" y="384775"/>
            <a:ext cx="3248625" cy="199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- Physiological harm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387900" y="1489825"/>
            <a:ext cx="41841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Metabolic rate: Temperature stress </a:t>
            </a:r>
            <a:r>
              <a:rPr lang="en"/>
              <a:t>additive with plastic stress in amphipods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Feeding: Blockages in invertebrate intestines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Growth rate: Reduced growth rate in amphipods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Behavior: Swimming behavior in copepods and fish  social behavior after accumulation in brain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4572000" y="1489825"/>
            <a:ext cx="3804300" cy="12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ey ecological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interactions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are at risk for those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affected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Leaf litter decomposition by key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invertebrates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was reduced in a freshwater system, altering ecosystem functions.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1075" y="3125825"/>
            <a:ext cx="348615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- Hemigrapsus </a:t>
            </a:r>
            <a:r>
              <a:rPr lang="en"/>
              <a:t>Oregonensis</a:t>
            </a:r>
            <a:r>
              <a:rPr lang="en"/>
              <a:t> </a:t>
            </a:r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387900" y="1489825"/>
            <a:ext cx="41841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Small (35mm x 28mm)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Sexual dimorphism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Interact with </a:t>
            </a:r>
            <a:r>
              <a:rPr b="1" lang="en"/>
              <a:t>isopods, algae, pickleweed, host many parasites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late-winter/early-spring reproduction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Nutrient cycling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Natural predators: </a:t>
            </a:r>
            <a:r>
              <a:rPr b="1" lang="en"/>
              <a:t>Shore Birds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Unnatural predators: </a:t>
            </a:r>
            <a:r>
              <a:rPr b="1" lang="en"/>
              <a:t>European green crab</a:t>
            </a:r>
            <a:endParaRPr b="1"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563188"/>
            <a:ext cx="4267200" cy="2932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- European green crabs</a:t>
            </a:r>
            <a:endParaRPr/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11700" y="1318700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Competing invasive species such as European green crab (</a:t>
            </a:r>
            <a:r>
              <a:rPr i="1" lang="en"/>
              <a:t>Carcinus maenas</a:t>
            </a:r>
            <a:r>
              <a:rPr lang="en"/>
              <a:t>) outcompete native species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Comparative responses to microplastic accumulation is not well understood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Diet of </a:t>
            </a:r>
            <a:r>
              <a:rPr i="1" lang="en"/>
              <a:t>H. Oregonensis</a:t>
            </a:r>
            <a:endParaRPr i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Could infer green crab plastic accumulation.</a:t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8650" y="1546625"/>
            <a:ext cx="4267203" cy="2050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</a:t>
            </a:r>
            <a:endParaRPr/>
          </a:p>
        </p:txBody>
      </p:sp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Do microplastics impact oxygen uptake in hairy shore crabs and/or </a:t>
            </a:r>
            <a:r>
              <a:rPr b="1" lang="en"/>
              <a:t>accumulate</a:t>
            </a:r>
            <a:r>
              <a:rPr b="1" lang="en"/>
              <a:t> in their gills and tissues?</a:t>
            </a:r>
            <a:endParaRPr b="1"/>
          </a:p>
        </p:txBody>
      </p:sp>
      <p:sp>
        <p:nvSpPr>
          <p:cNvPr id="103" name="Google Shape;103;p18"/>
          <p:cNvSpPr txBox="1"/>
          <p:nvPr/>
        </p:nvSpPr>
        <p:spPr>
          <a:xfrm>
            <a:off x="450450" y="2476250"/>
            <a:ext cx="8243100" cy="7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 (0): No impact of oxygen uptake and microplastics will not accumulate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 (a): Decreased oxygen uptake and microplastic accumulation in gut and gills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 &amp; Hypotheses </a:t>
            </a:r>
            <a:endParaRPr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387900" y="1489825"/>
            <a:ext cx="57444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Microplastics will affect the rates of CO2 production in yellow shore crab species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Microplastics impact the rate of digestions, causing intestinal damage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Polypropylene</a:t>
            </a:r>
            <a:r>
              <a:rPr lang="en"/>
              <a:t> plastic </a:t>
            </a:r>
            <a:r>
              <a:rPr lang="en"/>
              <a:t>caps </a:t>
            </a:r>
            <a:r>
              <a:rPr lang="en"/>
              <a:t>impact the metabolic pathways of yellow shore crab species </a:t>
            </a:r>
            <a:r>
              <a:rPr lang="en"/>
              <a:t>due</a:t>
            </a:r>
            <a:r>
              <a:rPr lang="en"/>
              <a:t> to intestinal damage and reduced oxygen intake, resulting in a decrease in CO2 production and lowered mobility and activity rates.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Null Hypothesis: Microplastics feature no effect on the metabolic rate of crabs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2300" y="1698387"/>
            <a:ext cx="2849676" cy="174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 &amp; Hypothesis</a:t>
            </a:r>
            <a:endParaRPr/>
          </a:p>
        </p:txBody>
      </p:sp>
      <p:sp>
        <p:nvSpPr>
          <p:cNvPr id="116" name="Google Shape;116;p2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microplastics affect shore crabs &amp; crab species in general in accordance with the production of CO2?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Intestinal blockage: Debris accumulation within the digestive tract of crustaceans decrease the </a:t>
            </a:r>
            <a:r>
              <a:rPr lang="en"/>
              <a:t>available surface area for nutrients absorption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Clearance rates of MP from chronic exposure exacerbates nutrient malabsorption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Chemical compounds can disrupt and impede metabolic functions on a cellular level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 &amp; Hypothesis</a:t>
            </a:r>
            <a:endParaRPr/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outcomes do we expect if the </a:t>
            </a:r>
            <a:r>
              <a:rPr lang="en"/>
              <a:t>Hypothesis is true?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Primarily we should note a decrease in the overall uptake of O2 and a downstream effect of lowered CO2 production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Decreased metabolic activities result in less energy available; this will cause an overall decrease in physiological processes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decrease in the available food supply, since more nutrients are needed to sustain metabolic function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